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2" r:id="rId1"/>
  </p:sldMasterIdLst>
  <p:sldIdLst>
    <p:sldId id="263" r:id="rId2"/>
    <p:sldId id="268" r:id="rId3"/>
    <p:sldId id="270" r:id="rId4"/>
    <p:sldId id="281" r:id="rId5"/>
    <p:sldId id="276" r:id="rId6"/>
    <p:sldId id="272" r:id="rId7"/>
    <p:sldId id="273" r:id="rId8"/>
    <p:sldId id="277" r:id="rId9"/>
    <p:sldId id="278" r:id="rId10"/>
    <p:sldId id="279" r:id="rId11"/>
    <p:sldId id="280" r:id="rId12"/>
    <p:sldId id="283" r:id="rId13"/>
    <p:sldId id="282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57"/>
    <p:restoredTop sz="94580"/>
  </p:normalViewPr>
  <p:slideViewPr>
    <p:cSldViewPr snapToGrid="0">
      <p:cViewPr varScale="1">
        <p:scale>
          <a:sx n="110" d="100"/>
          <a:sy n="110" d="100"/>
        </p:scale>
        <p:origin x="19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artheekkodati/Desktop/computer%20vision/values%20and%20graph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artheekkodati/Desktop/maturity%20graph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artheekkodati/Desktop/Book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Initial paper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9FB-F649-8D4F-4B9FC183965B}"/>
                </c:ext>
              </c:extLst>
            </c:dLbl>
            <c:dLbl>
              <c:idx val="4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9FB-F649-8D4F-4B9FC183965B}"/>
                </c:ext>
              </c:extLst>
            </c:dLbl>
            <c:dLbl>
              <c:idx val="7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9FB-F649-8D4F-4B9FC183965B}"/>
                </c:ext>
              </c:extLst>
            </c:dLbl>
            <c:dLbl>
              <c:idx val="8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9FB-F649-8D4F-4B9FC183965B}"/>
                </c:ext>
              </c:extLst>
            </c:dLbl>
            <c:dLbl>
              <c:idx val="9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9FB-F649-8D4F-4B9FC183965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Sheet1!$A$2:$A$12</c:f>
              <c:strCache>
                <c:ptCount val="11"/>
                <c:pt idx="0">
                  <c:v>Availability</c:v>
                </c:pt>
                <c:pt idx="1">
                  <c:v>Cost</c:v>
                </c:pt>
                <c:pt idx="2">
                  <c:v>Further Improvements</c:v>
                </c:pt>
                <c:pt idx="3">
                  <c:v>Model complexity</c:v>
                </c:pt>
                <c:pt idx="4">
                  <c:v>Originality</c:v>
                </c:pt>
                <c:pt idx="5">
                  <c:v>Prototype</c:v>
                </c:pt>
                <c:pt idx="6">
                  <c:v>Released Product</c:v>
                </c:pt>
                <c:pt idx="7">
                  <c:v>Reliability</c:v>
                </c:pt>
                <c:pt idx="8">
                  <c:v>Robust</c:v>
                </c:pt>
                <c:pt idx="9">
                  <c:v>Speed</c:v>
                </c:pt>
                <c:pt idx="10">
                  <c:v>Usability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</c:v>
                </c:pt>
                <c:pt idx="1">
                  <c:v>9</c:v>
                </c:pt>
                <c:pt idx="2">
                  <c:v>6</c:v>
                </c:pt>
                <c:pt idx="3">
                  <c:v>7</c:v>
                </c:pt>
                <c:pt idx="4">
                  <c:v>7</c:v>
                </c:pt>
                <c:pt idx="5">
                  <c:v>7</c:v>
                </c:pt>
                <c:pt idx="6">
                  <c:v>1</c:v>
                </c:pt>
                <c:pt idx="7">
                  <c:v>8</c:v>
                </c:pt>
                <c:pt idx="8">
                  <c:v>7</c:v>
                </c:pt>
                <c:pt idx="9">
                  <c:v>7</c:v>
                </c:pt>
                <c:pt idx="1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86-6A49-BE42-797FA4CE1D6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Improved paper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9FB-F649-8D4F-4B9FC183965B}"/>
                </c:ext>
              </c:extLst>
            </c:dLbl>
            <c:dLbl>
              <c:idx val="4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9FB-F649-8D4F-4B9FC183965B}"/>
                </c:ext>
              </c:extLst>
            </c:dLbl>
            <c:dLbl>
              <c:idx val="7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9FB-F649-8D4F-4B9FC183965B}"/>
                </c:ext>
              </c:extLst>
            </c:dLbl>
            <c:dLbl>
              <c:idx val="8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9FB-F649-8D4F-4B9FC183965B}"/>
                </c:ext>
              </c:extLst>
            </c:dLbl>
            <c:dLbl>
              <c:idx val="9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9FB-F649-8D4F-4B9FC183965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Sheet1!$A$2:$A$12</c:f>
              <c:strCache>
                <c:ptCount val="11"/>
                <c:pt idx="0">
                  <c:v>Availability</c:v>
                </c:pt>
                <c:pt idx="1">
                  <c:v>Cost</c:v>
                </c:pt>
                <c:pt idx="2">
                  <c:v>Further Improvements</c:v>
                </c:pt>
                <c:pt idx="3">
                  <c:v>Model complexity</c:v>
                </c:pt>
                <c:pt idx="4">
                  <c:v>Originality</c:v>
                </c:pt>
                <c:pt idx="5">
                  <c:v>Prototype</c:v>
                </c:pt>
                <c:pt idx="6">
                  <c:v>Released Product</c:v>
                </c:pt>
                <c:pt idx="7">
                  <c:v>Reliability</c:v>
                </c:pt>
                <c:pt idx="8">
                  <c:v>Robust</c:v>
                </c:pt>
                <c:pt idx="9">
                  <c:v>Speed</c:v>
                </c:pt>
                <c:pt idx="10">
                  <c:v>Usability</c:v>
                </c:pt>
              </c:strCache>
            </c:str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10</c:v>
                </c:pt>
                <c:pt idx="1">
                  <c:v>9</c:v>
                </c:pt>
                <c:pt idx="2">
                  <c:v>6</c:v>
                </c:pt>
                <c:pt idx="3">
                  <c:v>7</c:v>
                </c:pt>
                <c:pt idx="4">
                  <c:v>9</c:v>
                </c:pt>
                <c:pt idx="5">
                  <c:v>7</c:v>
                </c:pt>
                <c:pt idx="6">
                  <c:v>1</c:v>
                </c:pt>
                <c:pt idx="7">
                  <c:v>9</c:v>
                </c:pt>
                <c:pt idx="8">
                  <c:v>9</c:v>
                </c:pt>
                <c:pt idx="9">
                  <c:v>10</c:v>
                </c:pt>
                <c:pt idx="1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786-6A49-BE42-797FA4CE1D6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Sheet1!$A$2:$A$12</c:f>
              <c:strCache>
                <c:ptCount val="11"/>
                <c:pt idx="0">
                  <c:v>Availability</c:v>
                </c:pt>
                <c:pt idx="1">
                  <c:v>Cost</c:v>
                </c:pt>
                <c:pt idx="2">
                  <c:v>Further Improvements</c:v>
                </c:pt>
                <c:pt idx="3">
                  <c:v>Model complexity</c:v>
                </c:pt>
                <c:pt idx="4">
                  <c:v>Originality</c:v>
                </c:pt>
                <c:pt idx="5">
                  <c:v>Prototype</c:v>
                </c:pt>
                <c:pt idx="6">
                  <c:v>Released Product</c:v>
                </c:pt>
                <c:pt idx="7">
                  <c:v>Reliability</c:v>
                </c:pt>
                <c:pt idx="8">
                  <c:v>Robust</c:v>
                </c:pt>
                <c:pt idx="9">
                  <c:v>Speed</c:v>
                </c:pt>
                <c:pt idx="10">
                  <c:v>Usability</c:v>
                </c:pt>
              </c:strCache>
            </c:strRef>
          </c:cat>
          <c:val>
            <c:numRef>
              <c:f>Sheet1!$D$2:$D$12</c:f>
              <c:numCache>
                <c:formatCode>General</c:formatCode>
                <c:ptCount val="11"/>
              </c:numCache>
            </c:numRef>
          </c:val>
          <c:extLst>
            <c:ext xmlns:c16="http://schemas.microsoft.com/office/drawing/2014/chart" uri="{C3380CC4-5D6E-409C-BE32-E72D297353CC}">
              <c16:uniqueId val="{00000002-1786-6A49-BE42-797FA4CE1D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5155584"/>
        <c:axId val="1665157312"/>
      </c:barChart>
      <c:catAx>
        <c:axId val="1665155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65157312"/>
        <c:crosses val="autoZero"/>
        <c:auto val="1"/>
        <c:lblAlgn val="ctr"/>
        <c:lblOffset val="100"/>
        <c:noMultiLvlLbl val="0"/>
      </c:catAx>
      <c:valAx>
        <c:axId val="1665157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65155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691-F148-AEE5-A1A338EC0927}"/>
                </c:ext>
              </c:extLst>
            </c:dLbl>
            <c:dLbl>
              <c:idx val="14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691-F148-AEE5-A1A338EC09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Sheet1!$A$2:$A$31</c:f>
              <c:numCache>
                <c:formatCode>General</c:formatCode>
                <c:ptCount val="3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</c:numCache>
            </c:numRef>
          </c:cat>
          <c:val>
            <c:numRef>
              <c:f>Sheet1!$B$2:$B$31</c:f>
              <c:numCache>
                <c:formatCode>General</c:formatCode>
                <c:ptCount val="30"/>
                <c:pt idx="0">
                  <c:v>16.16</c:v>
                </c:pt>
                <c:pt idx="1">
                  <c:v>17</c:v>
                </c:pt>
                <c:pt idx="2">
                  <c:v>12.18</c:v>
                </c:pt>
                <c:pt idx="3">
                  <c:v>17.14</c:v>
                </c:pt>
                <c:pt idx="4">
                  <c:v>16.5</c:v>
                </c:pt>
                <c:pt idx="5">
                  <c:v>15.5</c:v>
                </c:pt>
                <c:pt idx="6">
                  <c:v>15.3</c:v>
                </c:pt>
                <c:pt idx="7">
                  <c:v>16.190000000000001</c:v>
                </c:pt>
                <c:pt idx="8">
                  <c:v>16.690000000000001</c:v>
                </c:pt>
                <c:pt idx="9">
                  <c:v>17.96</c:v>
                </c:pt>
                <c:pt idx="10">
                  <c:v>19.64</c:v>
                </c:pt>
                <c:pt idx="11">
                  <c:v>17.87</c:v>
                </c:pt>
                <c:pt idx="12">
                  <c:v>16.48</c:v>
                </c:pt>
                <c:pt idx="13">
                  <c:v>17.7</c:v>
                </c:pt>
                <c:pt idx="14">
                  <c:v>20.149999999999999</c:v>
                </c:pt>
                <c:pt idx="15">
                  <c:v>17.14</c:v>
                </c:pt>
                <c:pt idx="16">
                  <c:v>15.06</c:v>
                </c:pt>
                <c:pt idx="17">
                  <c:v>16.77</c:v>
                </c:pt>
                <c:pt idx="18">
                  <c:v>15.68</c:v>
                </c:pt>
                <c:pt idx="19">
                  <c:v>15.42</c:v>
                </c:pt>
                <c:pt idx="20">
                  <c:v>16.09</c:v>
                </c:pt>
                <c:pt idx="21">
                  <c:v>16.5</c:v>
                </c:pt>
                <c:pt idx="22">
                  <c:v>12.87</c:v>
                </c:pt>
                <c:pt idx="23">
                  <c:v>14.27</c:v>
                </c:pt>
                <c:pt idx="24">
                  <c:v>15.76</c:v>
                </c:pt>
                <c:pt idx="25">
                  <c:v>16.3</c:v>
                </c:pt>
                <c:pt idx="26">
                  <c:v>16.09</c:v>
                </c:pt>
                <c:pt idx="27">
                  <c:v>14.98</c:v>
                </c:pt>
                <c:pt idx="28">
                  <c:v>14.24</c:v>
                </c:pt>
                <c:pt idx="29">
                  <c:v>16.64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91-F148-AEE5-A1A338EC09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07278224"/>
        <c:axId val="1107243136"/>
      </c:barChart>
      <c:catAx>
        <c:axId val="11072782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7243136"/>
        <c:crosses val="autoZero"/>
        <c:auto val="1"/>
        <c:lblAlgn val="ctr"/>
        <c:lblOffset val="100"/>
        <c:noMultiLvlLbl val="0"/>
      </c:catAx>
      <c:valAx>
        <c:axId val="1107243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7278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</c:f>
              <c:strCache>
                <c:ptCount val="1"/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08D-714D-8CF8-9EDA1301A98F}"/>
                </c:ext>
              </c:extLst>
            </c:dLbl>
            <c:dLbl>
              <c:idx val="14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08D-714D-8CF8-9EDA1301A98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Sheet1!$A$3:$A$32</c:f>
              <c:numCache>
                <c:formatCode>General</c:formatCode>
                <c:ptCount val="3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</c:numCache>
            </c:numRef>
          </c:cat>
          <c:val>
            <c:numRef>
              <c:f>Sheet1!$B$3:$B$32</c:f>
              <c:numCache>
                <c:formatCode>General</c:formatCode>
                <c:ptCount val="30"/>
                <c:pt idx="0">
                  <c:v>16.16</c:v>
                </c:pt>
                <c:pt idx="1">
                  <c:v>17</c:v>
                </c:pt>
                <c:pt idx="2">
                  <c:v>17.32</c:v>
                </c:pt>
                <c:pt idx="3">
                  <c:v>17.14</c:v>
                </c:pt>
                <c:pt idx="4">
                  <c:v>16.5</c:v>
                </c:pt>
                <c:pt idx="5">
                  <c:v>15.5</c:v>
                </c:pt>
                <c:pt idx="6">
                  <c:v>15.3</c:v>
                </c:pt>
                <c:pt idx="7">
                  <c:v>16.190000000000001</c:v>
                </c:pt>
                <c:pt idx="8">
                  <c:v>16.690000000000001</c:v>
                </c:pt>
                <c:pt idx="9">
                  <c:v>17.96</c:v>
                </c:pt>
                <c:pt idx="10">
                  <c:v>19.64</c:v>
                </c:pt>
                <c:pt idx="11">
                  <c:v>17.87</c:v>
                </c:pt>
                <c:pt idx="12">
                  <c:v>16.48</c:v>
                </c:pt>
                <c:pt idx="13">
                  <c:v>17.7</c:v>
                </c:pt>
                <c:pt idx="14">
                  <c:v>20.149999999999999</c:v>
                </c:pt>
                <c:pt idx="15">
                  <c:v>17.14</c:v>
                </c:pt>
                <c:pt idx="16">
                  <c:v>15.06</c:v>
                </c:pt>
                <c:pt idx="17">
                  <c:v>16.77</c:v>
                </c:pt>
                <c:pt idx="18">
                  <c:v>15.68</c:v>
                </c:pt>
                <c:pt idx="19">
                  <c:v>15.42</c:v>
                </c:pt>
                <c:pt idx="20">
                  <c:v>16.09</c:v>
                </c:pt>
                <c:pt idx="21">
                  <c:v>16.5</c:v>
                </c:pt>
                <c:pt idx="22">
                  <c:v>12.87</c:v>
                </c:pt>
                <c:pt idx="23">
                  <c:v>14.27</c:v>
                </c:pt>
                <c:pt idx="24">
                  <c:v>15.76</c:v>
                </c:pt>
                <c:pt idx="25">
                  <c:v>16.3</c:v>
                </c:pt>
                <c:pt idx="26">
                  <c:v>16.09</c:v>
                </c:pt>
                <c:pt idx="27">
                  <c:v>14.98</c:v>
                </c:pt>
                <c:pt idx="28">
                  <c:v>14.24</c:v>
                </c:pt>
                <c:pt idx="29">
                  <c:v>16.64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08D-714D-8CF8-9EDA1301A9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4995584"/>
        <c:axId val="633401360"/>
      </c:barChart>
      <c:catAx>
        <c:axId val="394995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3401360"/>
        <c:crosses val="autoZero"/>
        <c:auto val="1"/>
        <c:lblAlgn val="ctr"/>
        <c:lblOffset val="100"/>
        <c:noMultiLvlLbl val="0"/>
      </c:catAx>
      <c:valAx>
        <c:axId val="633401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499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13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14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34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30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633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416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9418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5745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13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24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180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10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64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417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435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121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1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8A2685E-E238-F246-9DF0-C310820E0A27}" type="datetimeFigureOut">
              <a:rPr lang="en-US" smtClean="0"/>
              <a:t>4/23/23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EA2EDEB-BEF2-E946-891A-83D71BDC6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965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9A0B8E-2B9C-85C6-918E-C0280428C84C}"/>
              </a:ext>
            </a:extLst>
          </p:cNvPr>
          <p:cNvSpPr txBox="1"/>
          <p:nvPr/>
        </p:nvSpPr>
        <p:spPr>
          <a:xfrm>
            <a:off x="683173" y="283780"/>
            <a:ext cx="9458354" cy="563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60" b="1" dirty="0">
                <a:latin typeface="Times New Roman" panose="02020603050405020304" pitchFamily="18" charset="0"/>
              </a:rPr>
              <a:t>Computer Vision and Pattern Recognition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FF25D-8E51-2112-A6D6-17D801026465}"/>
              </a:ext>
            </a:extLst>
          </p:cNvPr>
          <p:cNvSpPr txBox="1"/>
          <p:nvPr/>
        </p:nvSpPr>
        <p:spPr>
          <a:xfrm>
            <a:off x="7401739" y="924910"/>
            <a:ext cx="273978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Times New Roman" panose="02020603050405020304" pitchFamily="18" charset="0"/>
              </a:rPr>
              <a:t>~By </a:t>
            </a:r>
            <a:r>
              <a:rPr lang="en-US" sz="1500" dirty="0" err="1">
                <a:latin typeface="Times New Roman" panose="02020603050405020304" pitchFamily="18" charset="0"/>
              </a:rPr>
              <a:t>Bourbakis</a:t>
            </a:r>
            <a:r>
              <a:rPr lang="en-US" sz="1500" dirty="0">
                <a:latin typeface="Times New Roman" panose="02020603050405020304" pitchFamily="18" charset="0"/>
              </a:rPr>
              <a:t> Nikolaos 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40131C-6BFF-0658-9453-EBC3BC3814D3}"/>
              </a:ext>
            </a:extLst>
          </p:cNvPr>
          <p:cNvSpPr txBox="1"/>
          <p:nvPr/>
        </p:nvSpPr>
        <p:spPr>
          <a:xfrm>
            <a:off x="4510310" y="1568291"/>
            <a:ext cx="14108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latin typeface="Times New Roman" panose="02020603050405020304" pitchFamily="18" charset="0"/>
              </a:rPr>
              <a:t>Team-3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4F06AD-0255-1C91-8D91-263E6641E0D5}"/>
              </a:ext>
            </a:extLst>
          </p:cNvPr>
          <p:cNvSpPr txBox="1"/>
          <p:nvPr/>
        </p:nvSpPr>
        <p:spPr>
          <a:xfrm>
            <a:off x="895840" y="3429000"/>
            <a:ext cx="3050835" cy="2231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latin typeface="Times New Roman" panose="02020603050405020304" pitchFamily="18" charset="0"/>
              </a:rPr>
              <a:t>Members of the project</a:t>
            </a:r>
          </a:p>
          <a:p>
            <a:endParaRPr lang="en-US" b="1" dirty="0">
              <a:latin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Kodati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Kartheek (w440kxk)</a:t>
            </a:r>
          </a:p>
          <a:p>
            <a:pPr marL="0" marR="0" algn="just">
              <a:lnSpc>
                <a:spcPct val="150000"/>
              </a:lnSpc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Khadilkar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Mousami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(w603nxk)</a:t>
            </a:r>
          </a:p>
          <a:p>
            <a:pPr marL="0" marR="0" algn="just">
              <a:lnSpc>
                <a:spcPct val="150000"/>
              </a:lnSpc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Kolla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Poojitha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(w362pxk)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9058DC-0301-3DB1-0AA5-52A5A12667D9}"/>
              </a:ext>
            </a:extLst>
          </p:cNvPr>
          <p:cNvSpPr txBox="1"/>
          <p:nvPr/>
        </p:nvSpPr>
        <p:spPr>
          <a:xfrm>
            <a:off x="862480" y="2360815"/>
            <a:ext cx="1011392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 Registration method of multiple views of the same area  -  2023</a:t>
            </a:r>
            <a:endParaRPr lang="en-US" sz="2800" b="0" i="0" dirty="0">
              <a:solidFill>
                <a:srgbClr val="242424"/>
              </a:solidFill>
              <a:effectLst/>
              <a:latin typeface="Times New Roman" panose="02020603050405020304" pitchFamily="18" charset="0"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089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823CC-9067-37BE-2DD9-59592D486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Images with different views of the same location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B2E59EC-95CE-4F4F-CE14-5A8A574B4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5669" y="2575791"/>
            <a:ext cx="3979785" cy="3416300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DA005B2-6616-20AF-8A73-CD367470C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2575791"/>
            <a:ext cx="4727931" cy="33085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DAEEC99-7026-FDF5-8505-81B5822533AE}"/>
              </a:ext>
            </a:extLst>
          </p:cNvPr>
          <p:cNvSpPr txBox="1"/>
          <p:nvPr/>
        </p:nvSpPr>
        <p:spPr>
          <a:xfrm>
            <a:off x="2013995" y="6331352"/>
            <a:ext cx="2154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 Image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BAC780-1E44-5F71-2241-CEB8E452C44A}"/>
              </a:ext>
            </a:extLst>
          </p:cNvPr>
          <p:cNvSpPr txBox="1"/>
          <p:nvPr/>
        </p:nvSpPr>
        <p:spPr>
          <a:xfrm>
            <a:off x="7604567" y="6238754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Sensed Image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1F2130-F50F-A6B4-C5F7-1A725F677D71}"/>
              </a:ext>
            </a:extLst>
          </p:cNvPr>
          <p:cNvSpPr txBox="1"/>
          <p:nvPr/>
        </p:nvSpPr>
        <p:spPr>
          <a:xfrm>
            <a:off x="2472453" y="2206459"/>
            <a:ext cx="123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Side 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AB0288-68E7-33E8-C529-63A1D3BF64A5}"/>
              </a:ext>
            </a:extLst>
          </p:cNvPr>
          <p:cNvSpPr txBox="1"/>
          <p:nvPr/>
        </p:nvSpPr>
        <p:spPr>
          <a:xfrm>
            <a:off x="8134190" y="2221369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view</a:t>
            </a:r>
          </a:p>
        </p:txBody>
      </p:sp>
    </p:spTree>
    <p:extLst>
      <p:ext uri="{BB962C8B-B14F-4D97-AF65-F5344CB8AC3E}">
        <p14:creationId xmlns:p14="http://schemas.microsoft.com/office/powerpoint/2010/main" val="2855568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F6175-655F-2A20-B82F-D808919F6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of Input Images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DD90A1-4AF9-5018-1E59-981A2AF61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545" y="2189018"/>
            <a:ext cx="9753599" cy="4253346"/>
          </a:xfrm>
        </p:spPr>
      </p:pic>
    </p:spTree>
    <p:extLst>
      <p:ext uri="{BB962C8B-B14F-4D97-AF65-F5344CB8AC3E}">
        <p14:creationId xmlns:p14="http://schemas.microsoft.com/office/powerpoint/2010/main" val="20076721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19E1D-AF28-EE30-56AB-EF9FDD4B3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under different lighting conditions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483EBA-FCDA-AE02-6986-E4ABA85B7D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3120" y="2662177"/>
            <a:ext cx="5155448" cy="322215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CBA9E3-CED4-B853-A30E-05A0EE25F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960" y="2763357"/>
            <a:ext cx="4831671" cy="30197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303940-1DF8-C917-3FB4-E86003450F92}"/>
              </a:ext>
            </a:extLst>
          </p:cNvPr>
          <p:cNvSpPr txBox="1"/>
          <p:nvPr/>
        </p:nvSpPr>
        <p:spPr>
          <a:xfrm>
            <a:off x="3032567" y="6273478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Sample-1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CA5EDB-DF31-4027-1187-14CBD3112FB0}"/>
              </a:ext>
            </a:extLst>
          </p:cNvPr>
          <p:cNvSpPr txBox="1"/>
          <p:nvPr/>
        </p:nvSpPr>
        <p:spPr>
          <a:xfrm>
            <a:off x="8785185" y="6227180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Sample-2</a:t>
            </a:r>
          </a:p>
        </p:txBody>
      </p:sp>
    </p:spTree>
    <p:extLst>
      <p:ext uri="{BB962C8B-B14F-4D97-AF65-F5344CB8AC3E}">
        <p14:creationId xmlns:p14="http://schemas.microsoft.com/office/powerpoint/2010/main" val="1242150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B06CF-A934-D4A0-B591-6A4375702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C2251-E82F-670D-9F93-D6036DBE1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output of the code is a window displaying the resulting registered SAR image. The registered SAR image is a fused image of the  Reference image and Sensed SAR images that have been aligned and have been blended together.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registered SAR image wraps both reference image and sensed images and produces the output with the shaded lines in the common region.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image window will remain open until a key is pressed, at which point the program will terminate and the window will close.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05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50B7C-962E-8901-8623-5D20034D2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751352"/>
            <a:ext cx="8825658" cy="2677648"/>
          </a:xfrm>
        </p:spPr>
        <p:txBody>
          <a:bodyPr/>
          <a:lstStyle/>
          <a:p>
            <a:r>
              <a:rPr lang="en-US" dirty="0"/>
              <a:t>            Thank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EA1BAB-DB11-2D8B-EBB3-A9021BE0A687}"/>
              </a:ext>
            </a:extLst>
          </p:cNvPr>
          <p:cNvSpPr txBox="1"/>
          <p:nvPr/>
        </p:nvSpPr>
        <p:spPr>
          <a:xfrm>
            <a:off x="7165571" y="3707476"/>
            <a:ext cx="223811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~Any questions</a:t>
            </a:r>
          </a:p>
        </p:txBody>
      </p:sp>
    </p:spTree>
    <p:extLst>
      <p:ext uri="{BB962C8B-B14F-4D97-AF65-F5344CB8AC3E}">
        <p14:creationId xmlns:p14="http://schemas.microsoft.com/office/powerpoint/2010/main" val="3917388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ADC99-B384-2320-BD4F-D39CF74A8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358BC-8D7F-D8C1-ABF1-CC373FB51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2644" y="3553691"/>
            <a:ext cx="8825659" cy="2424123"/>
          </a:xfrm>
        </p:spPr>
        <p:txBody>
          <a:bodyPr/>
          <a:lstStyle/>
          <a:p>
            <a:pPr algn="just"/>
            <a:r>
              <a:rPr lang="en-US" b="1" dirty="0">
                <a:solidFill>
                  <a:srgbClr val="374151"/>
                </a:solidFill>
                <a:effectLst/>
                <a:latin typeface="Times New Roman" panose="02020603050405020304" pitchFamily="18" charset="0"/>
              </a:rPr>
              <a:t>Limited generalizability: 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</a:rPr>
              <a:t>The proposed methodology is evaluated only on a specific dataset, and it is unclear whether it would perform as well on other datasets with different characteristics.</a:t>
            </a:r>
          </a:p>
          <a:p>
            <a:pPr algn="just"/>
            <a:r>
              <a:rPr lang="en-US" b="1" dirty="0">
                <a:solidFill>
                  <a:srgbClr val="374151"/>
                </a:solidFill>
                <a:effectLst/>
                <a:latin typeface="Times New Roman" panose="02020603050405020304" pitchFamily="18" charset="0"/>
              </a:rPr>
              <a:t>Lack of real-world testing: 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</a:rPr>
              <a:t>While the paper presents experimental results, it is unclear whether the proposed methodology has been tested in real-world scenarios, such as in the context of actual SAR imaging applications. Without such testing, it is difficult to assess the practicality of the proposed methodology.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09AB24-F735-05A6-A1A8-C63E938419B8}"/>
              </a:ext>
            </a:extLst>
          </p:cNvPr>
          <p:cNvSpPr txBox="1"/>
          <p:nvPr/>
        </p:nvSpPr>
        <p:spPr>
          <a:xfrm>
            <a:off x="1272644" y="2469571"/>
            <a:ext cx="9559284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b="1" dirty="0">
                <a:effectLst/>
                <a:latin typeface="Times New Roman" panose="02020603050405020304" pitchFamily="18" charset="0"/>
              </a:rPr>
              <a:t>Multi-view SAR image registration based on feature extraction </a:t>
            </a:r>
          </a:p>
          <a:p>
            <a:r>
              <a:rPr lang="en-US" sz="1800" b="1" dirty="0">
                <a:effectLst/>
                <a:latin typeface="Times New Roman" panose="02020603050405020304" pitchFamily="18" charset="0"/>
              </a:rPr>
              <a:t>    </a:t>
            </a:r>
            <a:r>
              <a:rPr lang="en-US" sz="1800" b="1" dirty="0" err="1">
                <a:effectLst/>
                <a:latin typeface="Times New Roman" panose="02020603050405020304" pitchFamily="18" charset="0"/>
              </a:rPr>
              <a:t>JiaZheng</a:t>
            </a:r>
            <a:r>
              <a:rPr lang="en-US" sz="1800" b="1" dirty="0">
                <a:effectLst/>
                <a:latin typeface="Times New Roman" panose="02020603050405020304" pitchFamily="18" charset="0"/>
              </a:rPr>
              <a:t> Sun, Hui Wang, </a:t>
            </a:r>
            <a:r>
              <a:rPr lang="en-US" sz="1800" b="1" dirty="0" err="1">
                <a:effectLst/>
                <a:latin typeface="Times New Roman" panose="02020603050405020304" pitchFamily="18" charset="0"/>
              </a:rPr>
              <a:t>ShiChao</a:t>
            </a:r>
            <a:r>
              <a:rPr lang="en-US" sz="1800" b="1" dirty="0">
                <a:effectLst/>
                <a:latin typeface="Times New Roman" panose="02020603050405020304" pitchFamily="18" charset="0"/>
              </a:rPr>
              <a:t> Zheng, </a:t>
            </a:r>
            <a:r>
              <a:rPr lang="en-US" sz="1800" b="1" dirty="0" err="1">
                <a:effectLst/>
                <a:latin typeface="Times New Roman" panose="02020603050405020304" pitchFamily="18" charset="0"/>
              </a:rPr>
              <a:t>ZhaoYang</a:t>
            </a:r>
            <a:r>
              <a:rPr lang="en-US" sz="1800" b="1" dirty="0">
                <a:effectLst/>
                <a:latin typeface="Times New Roman" panose="02020603050405020304" pitchFamily="18" charset="0"/>
              </a:rPr>
              <a:t> Zeng, Xiang Chen, </a:t>
            </a:r>
            <a:r>
              <a:rPr lang="en-US" sz="1800" b="1" dirty="0" err="1">
                <a:effectLst/>
                <a:latin typeface="Times New Roman" panose="02020603050405020304" pitchFamily="18" charset="0"/>
              </a:rPr>
              <a:t>SiLi</a:t>
            </a:r>
            <a:r>
              <a:rPr lang="en-US" sz="1800" b="1" dirty="0">
                <a:effectLst/>
                <a:latin typeface="Times New Roman" panose="02020603050405020304" pitchFamily="18" charset="0"/>
              </a:rPr>
              <a:t> Wu </a:t>
            </a:r>
            <a:endParaRPr lang="en-US" dirty="0">
              <a:latin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931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3FD62-B88F-FFAB-7004-C4B0ECE30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we have Improved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2BD60-0524-04D3-F476-561240BD7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n-US" b="1" dirty="0">
                <a:latin typeface="Times New Roman" panose="02020603050405020304" pitchFamily="18" charset="0"/>
              </a:rPr>
              <a:t>Availability: </a:t>
            </a:r>
            <a:r>
              <a:rPr lang="en-US" dirty="0">
                <a:latin typeface="Times New Roman" panose="02020603050405020304" pitchFamily="18" charset="0"/>
              </a:rPr>
              <a:t>We have Implemented the complete code using the ORB algorithm</a:t>
            </a:r>
            <a:r>
              <a:rPr lang="en-US" b="1" dirty="0">
                <a:latin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</a:rPr>
              <a:t>with the clear description.</a:t>
            </a:r>
          </a:p>
          <a:p>
            <a:pPr marL="0" indent="0" algn="just">
              <a:buNone/>
            </a:pPr>
            <a:endParaRPr lang="en-US" b="1" dirty="0">
              <a:latin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</a:rPr>
              <a:t>Originality: </a:t>
            </a:r>
            <a:r>
              <a:rPr lang="en-US" dirty="0">
                <a:latin typeface="Times New Roman" panose="02020603050405020304" pitchFamily="18" charset="0"/>
              </a:rPr>
              <a:t>The Methodology that we used to develop for the weak paper is ORB (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Oriented FAST and Rotated BRIEF</a:t>
            </a:r>
            <a:r>
              <a:rPr lang="en-US" dirty="0">
                <a:latin typeface="Times New Roman" panose="02020603050405020304" pitchFamily="18" charset="0"/>
              </a:rPr>
              <a:t>) Algorithm and we used this algorithm because of its fastness and accuracy.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</a:rPr>
              <a:t>Robustness: 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In this methodology we have implemented the code in the way that it will produce the output under various circumstances  For example, </a:t>
            </a:r>
            <a:r>
              <a:rPr lang="en-US" dirty="0">
                <a:latin typeface="Times New Roman" panose="02020603050405020304" pitchFamily="18" charset="0"/>
              </a:rPr>
              <a:t>In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different lighting conditions the program executes perfectly.</a:t>
            </a:r>
            <a:endParaRPr lang="en-US" dirty="0">
              <a:effectLst/>
              <a:latin typeface="Times New Roman" panose="02020603050405020304" pitchFamily="18" charset="0"/>
            </a:endParaRPr>
          </a:p>
          <a:p>
            <a:pPr algn="just"/>
            <a:endParaRPr lang="en-US" b="1" dirty="0">
              <a:latin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</a:rPr>
              <a:t>Reliability: </a:t>
            </a:r>
            <a:r>
              <a:rPr lang="en-US" dirty="0">
                <a:latin typeface="Times New Roman" panose="02020603050405020304" pitchFamily="18" charset="0"/>
              </a:rPr>
              <a:t>In this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methodology the code will execute in expected results under normal conditions. For instance, the given input there will be the expected output.</a:t>
            </a:r>
            <a:endParaRPr lang="en-US" dirty="0">
              <a:effectLst/>
              <a:latin typeface="Times New Roman" panose="02020603050405020304" pitchFamily="18" charset="0"/>
            </a:endParaRPr>
          </a:p>
          <a:p>
            <a:pPr algn="just"/>
            <a:endParaRPr lang="en-US" b="1" dirty="0">
              <a:latin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</a:rPr>
              <a:t>Speed:  </a:t>
            </a:r>
            <a:r>
              <a:rPr lang="en-US" dirty="0">
                <a:latin typeface="Times New Roman" panose="02020603050405020304" pitchFamily="18" charset="0"/>
              </a:rPr>
              <a:t>We have used ORG Algorithm that has High 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processing time for the given sample tests.</a:t>
            </a:r>
          </a:p>
          <a:p>
            <a:pPr marL="0" indent="0" algn="just">
              <a:buNone/>
            </a:pPr>
            <a:endParaRPr lang="en-US" b="1" dirty="0">
              <a:latin typeface="Times New Roman" panose="02020603050405020304" pitchFamily="18" charset="0"/>
            </a:endParaRPr>
          </a:p>
          <a:p>
            <a:pPr algn="just"/>
            <a:endParaRPr lang="en-US" dirty="0">
              <a:effectLst/>
              <a:latin typeface="Times New Roman" panose="02020603050405020304" pitchFamily="18" charset="0"/>
            </a:endParaRPr>
          </a:p>
          <a:p>
            <a:pPr algn="just"/>
            <a:endParaRPr lang="en-US" b="1" dirty="0">
              <a:latin typeface="Times New Roman" panose="02020603050405020304" pitchFamily="18" charset="0"/>
            </a:endParaRP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492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EB867-5F2D-906E-AB84-EF32C53C7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Graph for Initial and Improved parameters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7AE4C4B-4DFE-DC8D-43F8-235173E4B04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55700" y="2603500"/>
          <a:ext cx="8824913" cy="3416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092207B-05C5-E68B-33C3-3F1D8D848E70}"/>
              </a:ext>
            </a:extLst>
          </p:cNvPr>
          <p:cNvSpPr txBox="1"/>
          <p:nvPr/>
        </p:nvSpPr>
        <p:spPr>
          <a:xfrm rot="16200000">
            <a:off x="-264220" y="3773347"/>
            <a:ext cx="1778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Maturity value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E96583-A994-FC74-76F6-78468AAF161D}"/>
              </a:ext>
            </a:extLst>
          </p:cNvPr>
          <p:cNvSpPr txBox="1"/>
          <p:nvPr/>
        </p:nvSpPr>
        <p:spPr>
          <a:xfrm>
            <a:off x="4838629" y="6019800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Parameters</a:t>
            </a:r>
          </a:p>
        </p:txBody>
      </p:sp>
    </p:spTree>
    <p:extLst>
      <p:ext uri="{BB962C8B-B14F-4D97-AF65-F5344CB8AC3E}">
        <p14:creationId xmlns:p14="http://schemas.microsoft.com/office/powerpoint/2010/main" val="688386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C091-79AE-5EDF-D613-BE6FABBF3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ORB Algorithm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E42FE8-99B0-DDE2-CBAB-073BA748B17E}"/>
              </a:ext>
            </a:extLst>
          </p:cNvPr>
          <p:cNvSpPr txBox="1"/>
          <p:nvPr/>
        </p:nvSpPr>
        <p:spPr>
          <a:xfrm>
            <a:off x="1154954" y="2318011"/>
            <a:ext cx="76859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</a:rPr>
              <a:t>import cv2</a:t>
            </a:r>
          </a:p>
          <a:p>
            <a:endParaRPr lang="en-US" dirty="0">
              <a:latin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</a:rPr>
              <a:t># Load the input image</a:t>
            </a:r>
          </a:p>
          <a:p>
            <a:r>
              <a:rPr lang="en-US" dirty="0" err="1">
                <a:latin typeface="Times New Roman" panose="02020603050405020304" pitchFamily="18" charset="0"/>
              </a:rPr>
              <a:t>img</a:t>
            </a:r>
            <a:r>
              <a:rPr lang="en-US" dirty="0">
                <a:latin typeface="Times New Roman" panose="02020603050405020304" pitchFamily="18" charset="0"/>
              </a:rPr>
              <a:t> = cv2.imread('</a:t>
            </a:r>
            <a:r>
              <a:rPr lang="en-US" dirty="0" err="1">
                <a:latin typeface="Times New Roman" panose="02020603050405020304" pitchFamily="18" charset="0"/>
              </a:rPr>
              <a:t>image.jpg</a:t>
            </a:r>
            <a:r>
              <a:rPr lang="en-US" dirty="0">
                <a:latin typeface="Times New Roman" panose="02020603050405020304" pitchFamily="18" charset="0"/>
              </a:rPr>
              <a:t>')</a:t>
            </a:r>
          </a:p>
          <a:p>
            <a:r>
              <a:rPr lang="en-US" b="1" dirty="0">
                <a:latin typeface="Times New Roman" panose="02020603050405020304" pitchFamily="18" charset="0"/>
              </a:rPr>
              <a:t># Convert the image to grayscale</a:t>
            </a:r>
          </a:p>
          <a:p>
            <a:r>
              <a:rPr lang="en-US" dirty="0">
                <a:latin typeface="Times New Roman" panose="02020603050405020304" pitchFamily="18" charset="0"/>
              </a:rPr>
              <a:t>gray = cv2.cvtColor(</a:t>
            </a:r>
            <a:r>
              <a:rPr lang="en-US" dirty="0" err="1">
                <a:latin typeface="Times New Roman" panose="02020603050405020304" pitchFamily="18" charset="0"/>
              </a:rPr>
              <a:t>img</a:t>
            </a:r>
            <a:r>
              <a:rPr lang="en-US" dirty="0">
                <a:latin typeface="Times New Roman" panose="02020603050405020304" pitchFamily="18" charset="0"/>
              </a:rPr>
              <a:t>, cv2.COLOR_BGR2GRAY)</a:t>
            </a:r>
          </a:p>
          <a:p>
            <a:r>
              <a:rPr lang="en-US" b="1" dirty="0">
                <a:latin typeface="Times New Roman" panose="02020603050405020304" pitchFamily="18" charset="0"/>
              </a:rPr>
              <a:t># Create a ORB object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orb =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ORB_create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()</a:t>
            </a:r>
          </a:p>
          <a:p>
            <a:r>
              <a:rPr lang="en-US" b="1" dirty="0">
                <a:latin typeface="Times New Roman" panose="02020603050405020304" pitchFamily="18" charset="0"/>
              </a:rPr>
              <a:t># Detect </a:t>
            </a:r>
            <a:r>
              <a:rPr lang="en-US" b="1" dirty="0" err="1">
                <a:latin typeface="Times New Roman" panose="02020603050405020304" pitchFamily="18" charset="0"/>
              </a:rPr>
              <a:t>keypoints</a:t>
            </a:r>
            <a:r>
              <a:rPr lang="en-US" b="1" dirty="0">
                <a:latin typeface="Times New Roman" panose="02020603050405020304" pitchFamily="18" charset="0"/>
              </a:rPr>
              <a:t> and compute descriptors</a:t>
            </a:r>
          </a:p>
          <a:p>
            <a:r>
              <a:rPr lang="en-US" dirty="0" err="1">
                <a:latin typeface="Times New Roman" panose="02020603050405020304" pitchFamily="18" charset="0"/>
              </a:rPr>
              <a:t>keypoints</a:t>
            </a:r>
            <a:r>
              <a:rPr lang="en-US" dirty="0">
                <a:latin typeface="Times New Roman" panose="02020603050405020304" pitchFamily="18" charset="0"/>
              </a:rPr>
              <a:t>, descriptors = </a:t>
            </a:r>
            <a:r>
              <a:rPr lang="en-US" dirty="0" err="1">
                <a:latin typeface="Times New Roman" panose="02020603050405020304" pitchFamily="18" charset="0"/>
              </a:rPr>
              <a:t>orb.detectAndCompute</a:t>
            </a:r>
            <a:r>
              <a:rPr lang="en-US" dirty="0">
                <a:latin typeface="Times New Roman" panose="02020603050405020304" pitchFamily="18" charset="0"/>
              </a:rPr>
              <a:t>(gray, None)</a:t>
            </a:r>
          </a:p>
          <a:p>
            <a:r>
              <a:rPr lang="en-US" b="1" dirty="0">
                <a:latin typeface="Times New Roman" panose="02020603050405020304" pitchFamily="18" charset="0"/>
              </a:rPr>
              <a:t># Draw </a:t>
            </a:r>
            <a:r>
              <a:rPr lang="en-US" b="1" dirty="0" err="1">
                <a:latin typeface="Times New Roman" panose="02020603050405020304" pitchFamily="18" charset="0"/>
              </a:rPr>
              <a:t>keypoints</a:t>
            </a:r>
            <a:r>
              <a:rPr lang="en-US" b="1" dirty="0">
                <a:latin typeface="Times New Roman" panose="02020603050405020304" pitchFamily="18" charset="0"/>
              </a:rPr>
              <a:t> on the input image</a:t>
            </a:r>
          </a:p>
          <a:p>
            <a:r>
              <a:rPr lang="en-US" dirty="0" err="1">
                <a:latin typeface="Times New Roman" panose="02020603050405020304" pitchFamily="18" charset="0"/>
              </a:rPr>
              <a:t>img_with_keypoints</a:t>
            </a:r>
            <a:r>
              <a:rPr lang="en-US" dirty="0">
                <a:latin typeface="Times New Roman" panose="02020603050405020304" pitchFamily="18" charset="0"/>
              </a:rPr>
              <a:t> = cv2.drawKeypoints(</a:t>
            </a:r>
            <a:r>
              <a:rPr lang="en-US" dirty="0" err="1">
                <a:latin typeface="Times New Roman" panose="02020603050405020304" pitchFamily="18" charset="0"/>
              </a:rPr>
              <a:t>img</a:t>
            </a:r>
            <a:r>
              <a:rPr lang="en-US" dirty="0">
                <a:latin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</a:rPr>
              <a:t>keypoints</a:t>
            </a:r>
            <a:r>
              <a:rPr lang="en-US" dirty="0">
                <a:latin typeface="Times New Roman" panose="02020603050405020304" pitchFamily="18" charset="0"/>
              </a:rPr>
              <a:t>, None)</a:t>
            </a:r>
          </a:p>
          <a:p>
            <a:r>
              <a:rPr lang="en-US" b="1" dirty="0">
                <a:latin typeface="Times New Roman" panose="02020603050405020304" pitchFamily="18" charset="0"/>
              </a:rPr>
              <a:t># Display the input image with </a:t>
            </a:r>
            <a:r>
              <a:rPr lang="en-US" b="1" dirty="0" err="1">
                <a:latin typeface="Times New Roman" panose="02020603050405020304" pitchFamily="18" charset="0"/>
              </a:rPr>
              <a:t>keypoints</a:t>
            </a:r>
            <a:endParaRPr lang="en-US" b="1" dirty="0">
              <a:latin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</a:rPr>
              <a:t>cv2.imshow(‘ORB </a:t>
            </a:r>
            <a:r>
              <a:rPr lang="en-US" dirty="0" err="1">
                <a:latin typeface="Times New Roman" panose="02020603050405020304" pitchFamily="18" charset="0"/>
              </a:rPr>
              <a:t>keypoints</a:t>
            </a:r>
            <a:r>
              <a:rPr lang="en-US" dirty="0">
                <a:latin typeface="Times New Roman" panose="02020603050405020304" pitchFamily="18" charset="0"/>
              </a:rPr>
              <a:t>', </a:t>
            </a:r>
            <a:r>
              <a:rPr lang="en-US" dirty="0" err="1">
                <a:latin typeface="Times New Roman" panose="02020603050405020304" pitchFamily="18" charset="0"/>
              </a:rPr>
              <a:t>img_with_keypoints</a:t>
            </a:r>
            <a:r>
              <a:rPr lang="en-US" dirty="0">
                <a:latin typeface="Times New Roman" panose="02020603050405020304" pitchFamily="18" charset="0"/>
              </a:rPr>
              <a:t>)</a:t>
            </a:r>
          </a:p>
          <a:p>
            <a:r>
              <a:rPr lang="en-US" dirty="0">
                <a:latin typeface="Times New Roman" panose="02020603050405020304" pitchFamily="18" charset="0"/>
              </a:rPr>
              <a:t>cv2.waitKey(0)</a:t>
            </a:r>
          </a:p>
        </p:txBody>
      </p:sp>
    </p:spTree>
    <p:extLst>
      <p:ext uri="{BB962C8B-B14F-4D97-AF65-F5344CB8AC3E}">
        <p14:creationId xmlns:p14="http://schemas.microsoft.com/office/powerpoint/2010/main" val="720405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AE4E3-4192-0D4B-868C-53BB9852F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Chat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8BD2E2D-9A5D-63E2-ECA7-CF0C9A333E13}"/>
              </a:ext>
            </a:extLst>
          </p:cNvPr>
          <p:cNvSpPr/>
          <p:nvPr/>
        </p:nvSpPr>
        <p:spPr>
          <a:xfrm>
            <a:off x="4438025" y="2386834"/>
            <a:ext cx="1709531" cy="5698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3D43D0E-A2C8-201B-BF34-80A943B0F33D}"/>
              </a:ext>
            </a:extLst>
          </p:cNvPr>
          <p:cNvSpPr/>
          <p:nvPr/>
        </p:nvSpPr>
        <p:spPr>
          <a:xfrm>
            <a:off x="3955774" y="3072414"/>
            <a:ext cx="2583965" cy="4122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SAR Images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A20FB3B-2F66-5497-87F7-9639A112DC24}"/>
              </a:ext>
            </a:extLst>
          </p:cNvPr>
          <p:cNvSpPr/>
          <p:nvPr/>
        </p:nvSpPr>
        <p:spPr>
          <a:xfrm>
            <a:off x="3649420" y="3578723"/>
            <a:ext cx="3117367" cy="4122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Convert to Grayscale	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73D6A74-553B-267C-B2E7-F2C30DE12792}"/>
              </a:ext>
            </a:extLst>
          </p:cNvPr>
          <p:cNvSpPr/>
          <p:nvPr/>
        </p:nvSpPr>
        <p:spPr>
          <a:xfrm>
            <a:off x="3342471" y="4089545"/>
            <a:ext cx="3741566" cy="4122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ORB Features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5609FC0-8F88-E10A-EB76-21E1095AB1CD}"/>
              </a:ext>
            </a:extLst>
          </p:cNvPr>
          <p:cNvSpPr/>
          <p:nvPr/>
        </p:nvSpPr>
        <p:spPr>
          <a:xfrm>
            <a:off x="3200401" y="4575503"/>
            <a:ext cx="4157662" cy="4122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Extract Feature Descriptors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758B29B-C6EC-B569-0346-0CAE8F071500}"/>
              </a:ext>
            </a:extLst>
          </p:cNvPr>
          <p:cNvSpPr/>
          <p:nvPr/>
        </p:nvSpPr>
        <p:spPr>
          <a:xfrm>
            <a:off x="3000375" y="5086325"/>
            <a:ext cx="4501621" cy="4122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Match Feature Descriptors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EC027C3-4D93-7B1E-E684-1596BD1711B9}"/>
              </a:ext>
            </a:extLst>
          </p:cNvPr>
          <p:cNvSpPr/>
          <p:nvPr/>
        </p:nvSpPr>
        <p:spPr>
          <a:xfrm>
            <a:off x="2828925" y="5597147"/>
            <a:ext cx="4857749" cy="4324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Compute Homo-graph Matrix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84B0963-A673-A5F8-3720-947F04B927FD}"/>
              </a:ext>
            </a:extLst>
          </p:cNvPr>
          <p:cNvSpPr/>
          <p:nvPr/>
        </p:nvSpPr>
        <p:spPr>
          <a:xfrm>
            <a:off x="2686051" y="6120138"/>
            <a:ext cx="5157788" cy="5097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Warp Sensed Image 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54E7378-A911-564D-2A9E-7C54CCC4DCF0}"/>
              </a:ext>
            </a:extLst>
          </p:cNvPr>
          <p:cNvSpPr/>
          <p:nvPr/>
        </p:nvSpPr>
        <p:spPr>
          <a:xfrm>
            <a:off x="8258175" y="6120138"/>
            <a:ext cx="3800476" cy="5097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Registered SAR Image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84BF462-EB87-0BCC-F125-A68CC1C612D7}"/>
              </a:ext>
            </a:extLst>
          </p:cNvPr>
          <p:cNvSpPr/>
          <p:nvPr/>
        </p:nvSpPr>
        <p:spPr>
          <a:xfrm>
            <a:off x="9436377" y="5022415"/>
            <a:ext cx="1908312" cy="5097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DC2D3E5-A647-941D-9699-C7FF3B56F310}"/>
              </a:ext>
            </a:extLst>
          </p:cNvPr>
          <p:cNvCxnSpPr/>
          <p:nvPr/>
        </p:nvCxnSpPr>
        <p:spPr>
          <a:xfrm>
            <a:off x="5286371" y="2956678"/>
            <a:ext cx="0" cy="115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EC8F1F1-8C38-9EEA-77CF-51496E550FB4}"/>
              </a:ext>
            </a:extLst>
          </p:cNvPr>
          <p:cNvCxnSpPr>
            <a:cxnSpLocks/>
          </p:cNvCxnSpPr>
          <p:nvPr/>
        </p:nvCxnSpPr>
        <p:spPr>
          <a:xfrm>
            <a:off x="5279232" y="3477874"/>
            <a:ext cx="0" cy="115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5C03032-0E46-5AAB-D0E4-00024FA45131}"/>
              </a:ext>
            </a:extLst>
          </p:cNvPr>
          <p:cNvCxnSpPr/>
          <p:nvPr/>
        </p:nvCxnSpPr>
        <p:spPr>
          <a:xfrm>
            <a:off x="5286371" y="3985387"/>
            <a:ext cx="0" cy="115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1CA22C7-3E8F-F450-7930-B006E5115488}"/>
              </a:ext>
            </a:extLst>
          </p:cNvPr>
          <p:cNvCxnSpPr/>
          <p:nvPr/>
        </p:nvCxnSpPr>
        <p:spPr>
          <a:xfrm>
            <a:off x="5286371" y="4471166"/>
            <a:ext cx="0" cy="115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D567B23-A096-F612-B188-1B7C2EF60EFB}"/>
              </a:ext>
            </a:extLst>
          </p:cNvPr>
          <p:cNvCxnSpPr/>
          <p:nvPr/>
        </p:nvCxnSpPr>
        <p:spPr>
          <a:xfrm>
            <a:off x="5300659" y="4971230"/>
            <a:ext cx="0" cy="115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4C9125-A271-67AB-F589-5C59BE0396AF}"/>
              </a:ext>
            </a:extLst>
          </p:cNvPr>
          <p:cNvCxnSpPr/>
          <p:nvPr/>
        </p:nvCxnSpPr>
        <p:spPr>
          <a:xfrm>
            <a:off x="5300659" y="5485574"/>
            <a:ext cx="0" cy="115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AC9D18E-8286-30E0-1C7F-30A859308EF4}"/>
              </a:ext>
            </a:extLst>
          </p:cNvPr>
          <p:cNvCxnSpPr/>
          <p:nvPr/>
        </p:nvCxnSpPr>
        <p:spPr>
          <a:xfrm>
            <a:off x="5314947" y="6014220"/>
            <a:ext cx="0" cy="115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0D9B2F1-E383-042D-80E8-FBD5F74F1EEA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7843839" y="6375012"/>
            <a:ext cx="4143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B720017-65CA-1BA7-C4D0-6E973B5651E1}"/>
              </a:ext>
            </a:extLst>
          </p:cNvPr>
          <p:cNvCxnSpPr>
            <a:endCxn id="13" idx="4"/>
          </p:cNvCxnSpPr>
          <p:nvPr/>
        </p:nvCxnSpPr>
        <p:spPr>
          <a:xfrm flipV="1">
            <a:off x="10390533" y="5532162"/>
            <a:ext cx="0" cy="548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8662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0416E-7CC7-63D7-FABE-B4CA81121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8D058-E1C5-CDDF-9E5C-1827B1A47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Times New Roman" panose="02020603050405020304" pitchFamily="18" charset="0"/>
              </a:rPr>
              <a:t>Load the reference and sensed SAR images.</a:t>
            </a:r>
          </a:p>
          <a:p>
            <a:r>
              <a:rPr lang="en-US" dirty="0">
                <a:latin typeface="Times New Roman" panose="02020603050405020304" pitchFamily="18" charset="0"/>
              </a:rPr>
              <a:t>Convert both images to grayscale.</a:t>
            </a:r>
          </a:p>
          <a:p>
            <a:r>
              <a:rPr lang="en-US" dirty="0">
                <a:latin typeface="Times New Roman" panose="02020603050405020304" pitchFamily="18" charset="0"/>
              </a:rPr>
              <a:t>Detect the ORB(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Oriented FAST and Rotated BRIEF</a:t>
            </a:r>
            <a:r>
              <a:rPr lang="en-US" dirty="0">
                <a:latin typeface="Times New Roman" panose="02020603050405020304" pitchFamily="18" charset="0"/>
              </a:rPr>
              <a:t>) features in both images using the ORB algorithm.</a:t>
            </a:r>
          </a:p>
          <a:p>
            <a:r>
              <a:rPr lang="en-US" dirty="0">
                <a:latin typeface="Times New Roman" panose="02020603050405020304" pitchFamily="18" charset="0"/>
              </a:rPr>
              <a:t>Extract the feature descriptors for the detected features in both images.</a:t>
            </a:r>
          </a:p>
          <a:p>
            <a:r>
              <a:rPr lang="en-US" dirty="0">
                <a:latin typeface="Times New Roman" panose="02020603050405020304" pitchFamily="18" charset="0"/>
              </a:rPr>
              <a:t>Match the feature descriptors from the reference image to those of the sensed image using a matching algorithm, such as the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brute-force feature matcher</a:t>
            </a:r>
            <a:r>
              <a:rPr lang="en-US" dirty="0">
                <a:latin typeface="Times New Roman" panose="02020603050405020304" pitchFamily="18" charset="0"/>
              </a:rPr>
              <a:t> algorithm.</a:t>
            </a:r>
          </a:p>
          <a:p>
            <a:r>
              <a:rPr lang="en-US" dirty="0">
                <a:latin typeface="Times New Roman" panose="02020603050405020304" pitchFamily="18" charset="0"/>
              </a:rPr>
              <a:t>Calculate the homo graph-matrix that maps the matched features from the sensed image to the reference image using a robust estimator, such as the RANSAC algorithm.</a:t>
            </a:r>
          </a:p>
          <a:p>
            <a:r>
              <a:rPr lang="en-US" dirty="0">
                <a:latin typeface="Times New Roman" panose="02020603050405020304" pitchFamily="18" charset="0"/>
              </a:rPr>
              <a:t>Warp the sensed image using the computed homo-graph matrix to align it with the reference image.</a:t>
            </a:r>
          </a:p>
        </p:txBody>
      </p:sp>
    </p:spTree>
    <p:extLst>
      <p:ext uri="{BB962C8B-B14F-4D97-AF65-F5344CB8AC3E}">
        <p14:creationId xmlns:p14="http://schemas.microsoft.com/office/powerpoint/2010/main" val="407159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2316E-B13F-DA26-3DF0-3D59F3A10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Maturity Graph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A21433-9E81-E3FC-3312-FE5D8D1E4314}"/>
              </a:ext>
            </a:extLst>
          </p:cNvPr>
          <p:cNvSpPr txBox="1"/>
          <p:nvPr/>
        </p:nvSpPr>
        <p:spPr>
          <a:xfrm>
            <a:off x="4790835" y="6019800"/>
            <a:ext cx="1305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 No.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F3D5F7-64CF-F328-ED76-AAB90873D2ED}"/>
              </a:ext>
            </a:extLst>
          </p:cNvPr>
          <p:cNvSpPr txBox="1"/>
          <p:nvPr/>
        </p:nvSpPr>
        <p:spPr>
          <a:xfrm rot="16200000">
            <a:off x="-231599" y="3920837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Maturity Value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50C45A95-8FE2-32FE-270D-8B42972563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4999988"/>
              </p:ext>
            </p:extLst>
          </p:nvPr>
        </p:nvGraphicFramePr>
        <p:xfrm>
          <a:off x="1184940" y="2442258"/>
          <a:ext cx="9845733" cy="34420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26836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F50DE-DA57-F12F-ABEF-A3E4FC7C5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Maturity Graph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52E3964-0F20-3500-8344-D69D4ADF9B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8330713"/>
              </p:ext>
            </p:extLst>
          </p:nvPr>
        </p:nvGraphicFramePr>
        <p:xfrm>
          <a:off x="1300223" y="2233914"/>
          <a:ext cx="9788324" cy="37766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7815304-0D10-80D9-8CA7-46502D1ED8A5}"/>
              </a:ext>
            </a:extLst>
          </p:cNvPr>
          <p:cNvSpPr txBox="1"/>
          <p:nvPr/>
        </p:nvSpPr>
        <p:spPr>
          <a:xfrm>
            <a:off x="4883077" y="6123709"/>
            <a:ext cx="1305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 No.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578DA6-924A-2FF8-E143-C843044EDA57}"/>
              </a:ext>
            </a:extLst>
          </p:cNvPr>
          <p:cNvSpPr txBox="1"/>
          <p:nvPr/>
        </p:nvSpPr>
        <p:spPr>
          <a:xfrm rot="16200000">
            <a:off x="-162325" y="4126984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Maturity Value</a:t>
            </a:r>
          </a:p>
        </p:txBody>
      </p:sp>
    </p:spTree>
    <p:extLst>
      <p:ext uri="{BB962C8B-B14F-4D97-AF65-F5344CB8AC3E}">
        <p14:creationId xmlns:p14="http://schemas.microsoft.com/office/powerpoint/2010/main" val="18836822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{DD6F0DC6-355D-9B4D-BC7F-CDA4262EF584}tf10001076</Template>
  <TotalTime>860</TotalTime>
  <Words>724</Words>
  <Application>Microsoft Macintosh PowerPoint</Application>
  <PresentationFormat>Widescreen</PresentationFormat>
  <Paragraphs>102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Century Gothic</vt:lpstr>
      <vt:lpstr>Söhne</vt:lpstr>
      <vt:lpstr>Times New Roman</vt:lpstr>
      <vt:lpstr>Wingdings 3</vt:lpstr>
      <vt:lpstr>Ion Boardroom</vt:lpstr>
      <vt:lpstr>PowerPoint Presentation</vt:lpstr>
      <vt:lpstr>Weak Paper</vt:lpstr>
      <vt:lpstr>Parameters we have Improved</vt:lpstr>
      <vt:lpstr>Bar Graph for Initial and Improved parameters</vt:lpstr>
      <vt:lpstr>ORB Algorithm</vt:lpstr>
      <vt:lpstr>Flow Chat </vt:lpstr>
      <vt:lpstr>Explanation</vt:lpstr>
      <vt:lpstr>Initial Maturity Graph</vt:lpstr>
      <vt:lpstr>Final Maturity Graph </vt:lpstr>
      <vt:lpstr>Input Images with different views of the same location</vt:lpstr>
      <vt:lpstr>Result of Input Images</vt:lpstr>
      <vt:lpstr>Results under different lighting conditions</vt:lpstr>
      <vt:lpstr>Output Explanation</vt:lpstr>
      <vt:lpstr>    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19379867559</dc:creator>
  <cp:lastModifiedBy>19379867559</cp:lastModifiedBy>
  <cp:revision>23</cp:revision>
  <dcterms:created xsi:type="dcterms:W3CDTF">2023-04-04T15:24:46Z</dcterms:created>
  <dcterms:modified xsi:type="dcterms:W3CDTF">2023-04-23T20:49:46Z</dcterms:modified>
</cp:coreProperties>
</file>

<file path=docProps/thumbnail.jpeg>
</file>